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strument Sans" panose="020B060402020202020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  <p:bold r:id="rId19"/>
      <p:italic r:id="rId20"/>
      <p:boldItalic r:id="rId21"/>
    </p:embeddedFont>
    <p:embeddedFont>
      <p:font typeface="Inter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825" y="4004220"/>
            <a:ext cx="5086350" cy="13943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608564" y="1459408"/>
            <a:ext cx="8974871" cy="13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Datos Abiertos Demográficos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Junta CyL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822251" y="3028950"/>
            <a:ext cx="8547496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4748B"/>
                </a:solidFill>
                <a:latin typeface="Inter Medium"/>
                <a:ea typeface="Inter Medium"/>
                <a:cs typeface="Inter Medium"/>
                <a:sym typeface="Inter Medium"/>
              </a:rPr>
              <a:t>Proyecto "Demográficos Municipales"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781425" y="4242345"/>
            <a:ext cx="4667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8B1A3F"/>
                </a:solidFill>
                <a:latin typeface="Inter"/>
                <a:ea typeface="Inter"/>
                <a:cs typeface="Inter"/>
                <a:sym typeface="Inter"/>
              </a:rPr>
              <a:t>Ciclo:</a:t>
            </a:r>
            <a:r>
              <a:rPr lang="en-US" sz="135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Desarrollo de Aplicaciones Web (DAW)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3781424" y="4564260"/>
            <a:ext cx="474253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8B1A3F"/>
                </a:solidFill>
                <a:latin typeface="Inter"/>
                <a:ea typeface="Inter"/>
                <a:cs typeface="Inter"/>
                <a:sym typeface="Inter"/>
              </a:rPr>
              <a:t>Autores</a:t>
            </a:r>
            <a:r>
              <a:rPr lang="en-US" sz="1350" b="1" i="0" u="none" strike="noStrike" cap="none" dirty="0">
                <a:solidFill>
                  <a:srgbClr val="8B1A3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Samuel Fernández, Álvaro García, Luca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Mascani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3781425" y="4939530"/>
            <a:ext cx="4667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8B1A3F"/>
                </a:solidFill>
                <a:latin typeface="Inter"/>
                <a:ea typeface="Inter"/>
                <a:cs typeface="Inter"/>
                <a:sym typeface="Inter"/>
              </a:rPr>
              <a:t>Fecha</a:t>
            </a:r>
            <a:r>
              <a:rPr lang="en-US" sz="1350" b="1" i="0" u="none" strike="noStrike" cap="none" dirty="0">
                <a:solidFill>
                  <a:srgbClr val="8B1A3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5 de </a:t>
            </a:r>
            <a:r>
              <a:rPr lang="en-US" sz="1350" b="0" i="0" u="none" strike="noStrike" cap="none" dirty="0" err="1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Febrero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de 2026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79" y="2171700"/>
            <a:ext cx="1961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4513" y="2171700"/>
            <a:ext cx="2167376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4122" y="2171700"/>
            <a:ext cx="2259586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48983" y="2171700"/>
            <a:ext cx="2137988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60076" y="2171700"/>
            <a:ext cx="2219843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Índice del Proyecto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71500" y="123825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4105" y="24669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07741" y="3431871"/>
            <a:ext cx="12689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1. </a:t>
            </a: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Contexto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507355" y="4362450"/>
            <a:ext cx="13307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Origen y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alcance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 los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106" name="Google Shape;106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155" y="24669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2532708" y="3419475"/>
            <a:ext cx="166489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2. Arquitectura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2572348" y="4362450"/>
            <a:ext cx="15856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Stack tecnológico y sostenibilidad.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62587" y="24669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4959098" y="3419475"/>
            <a:ext cx="176912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3. Visualización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5001220" y="4362450"/>
            <a:ext cx="168488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Gráficos y mapas interactivos.</a:t>
            </a:r>
            <a:endParaRPr/>
          </a:p>
        </p:txBody>
      </p:sp>
      <p:pic>
        <p:nvPicPr>
          <p:cNvPr id="112" name="Google Shape;112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6976" y="24669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7631863" y="3419475"/>
            <a:ext cx="157222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4. </a:t>
            </a: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Experiencia</a:t>
            </a:r>
            <a:endParaRPr dirty="0"/>
          </a:p>
        </p:txBody>
      </p:sp>
      <p:sp>
        <p:nvSpPr>
          <p:cNvPr id="114" name="Google Shape;114;p14"/>
          <p:cNvSpPr txBox="1"/>
          <p:nvPr/>
        </p:nvSpPr>
        <p:spPr>
          <a:xfrm>
            <a:off x="7562403" y="4362450"/>
            <a:ext cx="149735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Personalización y diseño.</a:t>
            </a:r>
            <a:endParaRPr/>
          </a:p>
        </p:txBody>
      </p:sp>
      <p:pic>
        <p:nvPicPr>
          <p:cNvPr id="115" name="Google Shape;115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29279" y="24669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9892348" y="3419475"/>
            <a:ext cx="183601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5. </a:t>
            </a: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Conclusiones</a:t>
            </a:r>
            <a:endParaRPr dirty="0"/>
          </a:p>
        </p:txBody>
      </p:sp>
      <p:sp>
        <p:nvSpPr>
          <p:cNvPr id="117" name="Google Shape;117;p14"/>
          <p:cNvSpPr txBox="1"/>
          <p:nvPr/>
        </p:nvSpPr>
        <p:spPr>
          <a:xfrm>
            <a:off x="10134004" y="4362450"/>
            <a:ext cx="13525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Retos y futuro.</a:t>
            </a:r>
            <a:endParaRPr/>
          </a:p>
        </p:txBody>
      </p:sp>
      <p:pic>
        <p:nvPicPr>
          <p:cNvPr id="118" name="Google Shape;118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8418" y="265747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74655" y="26574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29275" y="265747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90642" y="265747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43592" y="2657475"/>
            <a:ext cx="3333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Contextualización de los Datos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571500" y="123825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657225" y="267176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762000" y="2671762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Objetivo: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Transformar datos "crudos" en información visual para la toma de decisiones.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657225" y="339566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762000" y="3395662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Fuente: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APIs oficiales de la Junta de Castilla y León (MNP y Registro de Municipios).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657225" y="411956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762000" y="4119562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Volumen: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9 Provincias y más de </a:t>
            </a: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2.200 Municipios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657225" y="453866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762000" y="4538662"/>
            <a:ext cx="522544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Serie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Histórica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2020 - 2023 (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Nacimientos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Defunciones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Matrimonios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FEA120-AC0B-4C8E-9A43-B2BC1F5B6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1900237"/>
            <a:ext cx="4772025" cy="47434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05000"/>
            <a:ext cx="523875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905000"/>
            <a:ext cx="52387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Stack Tecnológico y Green Coding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71500" y="123825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1152525" y="2266950"/>
            <a:ext cx="468058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Tecnología</a:t>
            </a: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Robusta</a:t>
            </a:r>
            <a:endParaRPr dirty="0"/>
          </a:p>
        </p:txBody>
      </p:sp>
      <p:sp>
        <p:nvSpPr>
          <p:cNvPr id="150" name="Google Shape;150;p16"/>
          <p:cNvSpPr txBox="1"/>
          <p:nvPr/>
        </p:nvSpPr>
        <p:spPr>
          <a:xfrm>
            <a:off x="7038975" y="2286000"/>
            <a:ext cx="468058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Sostenibilidad</a:t>
            </a:r>
            <a:endParaRPr dirty="0"/>
          </a:p>
        </p:txBody>
      </p:sp>
      <p:pic>
        <p:nvPicPr>
          <p:cNvPr id="151" name="Google Shape;15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305050"/>
            <a:ext cx="304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1047750" y="27432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1152525" y="27432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Backend: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Laravel 11 (PHP 8.2) sobre arquitectura MVC.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1047750" y="34671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152525" y="3467100"/>
            <a:ext cx="4267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Frontend: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Tailwind CSS 4.0 para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diseño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responsive.</a:t>
            </a:r>
            <a:endParaRPr dirty="0"/>
          </a:p>
        </p:txBody>
      </p:sp>
      <p:sp>
        <p:nvSpPr>
          <p:cNvPr id="156" name="Google Shape;156;p16"/>
          <p:cNvSpPr txBox="1"/>
          <p:nvPr/>
        </p:nvSpPr>
        <p:spPr>
          <a:xfrm>
            <a:off x="1047750" y="41910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152525" y="41910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MySQL 8.0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relacional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consultas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complejas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1047750" y="49149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1152525" y="49149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Ingesta: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Comandos Artisan personalizados para importación masiva.</a:t>
            </a:r>
            <a:endParaRPr/>
          </a:p>
        </p:txBody>
      </p:sp>
      <p:pic>
        <p:nvPicPr>
          <p:cNvPr id="160" name="Google Shape;16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3050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6858000" y="27432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6962775" y="2743200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Persistencia Local: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Importación en BDD para evitar consultas constantes a la API externa (Ahorro de red/CPU).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6858000" y="37719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962775" y="37719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Optimización: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Minificación con Vite y Tree-Shaking de CSS.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6858000" y="44958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6962775" y="44958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Modo Oscuro: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Reducción de consumo energético en pantallas OLED.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762000" y="1379190"/>
            <a:ext cx="4800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Visualización Interactiva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762000" y="1741140"/>
            <a:ext cx="4572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4748B"/>
                </a:solidFill>
                <a:latin typeface="Inter Medium"/>
                <a:ea typeface="Inter Medium"/>
                <a:cs typeface="Inter Medium"/>
                <a:sym typeface="Inter Medium"/>
              </a:rPr>
              <a:t>Análisis profundo y comparativo.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847725" y="239256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952500" y="2392560"/>
            <a:ext cx="4381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Dashboard Dinámico: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Integración de Chart.js asíncrono para curvas de natalidad y mortalidad.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847725" y="342126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952500" y="3421260"/>
            <a:ext cx="4381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Comparador Territorial: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Vista "Lado a Lado" de dos provincias o municipios con cálculo automático de diferenciales.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847725" y="444996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952500" y="4449960"/>
            <a:ext cx="4381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Mapas de Calor: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Visualización geoespacial de densidades demográficas sobre GeoJSON de CyL.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4EB04F-EC13-4A28-9D37-F3539146C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84" y="363496"/>
            <a:ext cx="6141929" cy="30577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CD68B6-ABAD-4754-B28B-FA573A0A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84" y="3541303"/>
            <a:ext cx="6141929" cy="30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Experiencia de Usuario (UX)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571500" y="123825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6381750" y="2143125"/>
            <a:ext cx="55006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Funcionalidades</a:t>
            </a: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Valor </a:t>
            </a: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Añadido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6467475" y="25908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6572250" y="2590800"/>
            <a:ext cx="5048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Sistema de 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Favoritos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Los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usuarios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pueden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seguir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municipios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específicos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acceso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rápido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Relación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N:M).</a:t>
            </a:r>
            <a:endParaRPr dirty="0"/>
          </a:p>
        </p:txBody>
      </p:sp>
      <p:sp>
        <p:nvSpPr>
          <p:cNvPr id="193" name="Google Shape;193;p18"/>
          <p:cNvSpPr txBox="1"/>
          <p:nvPr/>
        </p:nvSpPr>
        <p:spPr>
          <a:xfrm>
            <a:off x="6467475" y="36195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6572250" y="3619500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Diseño Responsivo: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Interfaz adaptada a móviles (Mobile First).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6467475" y="43434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6572250" y="4343400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Identidad Visual: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Uso de la paleta "Granate Castilla" y tipografías modernas (Instrument Sans).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6467475" y="5067300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6572250" y="5067300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Tecnología Asíncrona: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Filtrado en tiempo real sin recargas de página (Fetch API).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7A5A65-25BC-45A7-AADA-8DBA2CC72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51" y="1472460"/>
            <a:ext cx="2259296" cy="503702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1FE71AD-AA11-4AE2-B25E-B61F9AB7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5" y="1472460"/>
            <a:ext cx="2349057" cy="50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221" y="1934950"/>
            <a:ext cx="523875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905000"/>
            <a:ext cx="52387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571500" y="571500"/>
            <a:ext cx="1160145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8B1A3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Conclusiones y Líneas Futuras</a:t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571500" y="123825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344069" y="2266950"/>
            <a:ext cx="468058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Retos</a:t>
            </a: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Superados</a:t>
            </a:r>
            <a:endParaRPr dirty="0"/>
          </a:p>
        </p:txBody>
      </p:sp>
      <p:sp>
        <p:nvSpPr>
          <p:cNvPr id="209" name="Google Shape;209;p19"/>
          <p:cNvSpPr txBox="1"/>
          <p:nvPr/>
        </p:nvSpPr>
        <p:spPr>
          <a:xfrm>
            <a:off x="7225665" y="2266950"/>
            <a:ext cx="468058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Próximos</a:t>
            </a:r>
            <a:r>
              <a:rPr lang="en-US" sz="2100" b="1" i="0" u="none" strike="noStrike" cap="none" dirty="0">
                <a:solidFill>
                  <a:srgbClr val="1E293B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Pasos</a:t>
            </a:r>
            <a:endParaRPr dirty="0"/>
          </a:p>
        </p:txBody>
      </p:sp>
      <p:pic>
        <p:nvPicPr>
          <p:cNvPr id="210" name="Google Shape;210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3050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1040835" y="286529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12" name="Google Shape;212;p19"/>
          <p:cNvSpPr txBox="1"/>
          <p:nvPr/>
        </p:nvSpPr>
        <p:spPr>
          <a:xfrm>
            <a:off x="1152525" y="27432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Normalización de nombres dispares entre APIs y BDD.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1047750" y="372603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16" name="Google Shape;216;p19"/>
          <p:cNvSpPr txBox="1"/>
          <p:nvPr/>
        </p:nvSpPr>
        <p:spPr>
          <a:xfrm>
            <a:off x="1152525" y="3628307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Complejidad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despliegue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con Docker y Railway.</a:t>
            </a:r>
            <a:endParaRPr dirty="0"/>
          </a:p>
        </p:txBody>
      </p:sp>
      <p:sp>
        <p:nvSpPr>
          <p:cNvPr id="217" name="Google Shape;217;p19"/>
          <p:cNvSpPr txBox="1"/>
          <p:nvPr/>
        </p:nvSpPr>
        <p:spPr>
          <a:xfrm>
            <a:off x="1047750" y="4764234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18" name="Google Shape;218;p19"/>
          <p:cNvSpPr txBox="1"/>
          <p:nvPr/>
        </p:nvSpPr>
        <p:spPr>
          <a:xfrm>
            <a:off x="1133475" y="4669012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Trabajo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colaborativo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integral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todas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las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fases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pic>
        <p:nvPicPr>
          <p:cNvPr id="219" name="Google Shape;219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3050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858000" y="2867025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6962775" y="27432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IA Predictiva: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Modelos de ML para proyectar población a 5 años.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6858000" y="3860111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23" name="Google Shape;223;p19"/>
          <p:cNvSpPr txBox="1"/>
          <p:nvPr/>
        </p:nvSpPr>
        <p:spPr>
          <a:xfrm>
            <a:off x="6962775" y="3760097"/>
            <a:ext cx="426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PWA: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Convertir la web en App instalable.</a:t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6858000" y="4528491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25" name="Google Shape;225;p19"/>
          <p:cNvSpPr txBox="1"/>
          <p:nvPr/>
        </p:nvSpPr>
        <p:spPr>
          <a:xfrm>
            <a:off x="6962775" y="4417578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Expansión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Incluir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migraciones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ampliar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serie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histórica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desde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2000).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456</Words>
  <Application>Microsoft Office PowerPoint</Application>
  <PresentationFormat>Panorámica</PresentationFormat>
  <Paragraphs>75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Instrument Sans</vt:lpstr>
      <vt:lpstr>Calibri</vt:lpstr>
      <vt:lpstr>Inter Medium</vt:lpstr>
      <vt:lpstr>Arial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ÁLVARO GARCÍA GONZÁLEZ</cp:lastModifiedBy>
  <cp:revision>7</cp:revision>
  <dcterms:modified xsi:type="dcterms:W3CDTF">2026-02-05T09:34:54Z</dcterms:modified>
</cp:coreProperties>
</file>